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180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5879C0-6F2B-4FD4-9176-EBF1D69C1C41}" type="datetimeFigureOut">
              <a:rPr lang="ko-KR" altLang="en-US" smtClean="0"/>
              <a:t>2010-09-13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7960DE-AD2D-471C-B6E4-8C779AAC1ACB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7960DE-AD2D-471C-B6E4-8C779AAC1ACB}" type="slidenum">
              <a:rPr lang="ko-KR" altLang="en-US" smtClean="0"/>
              <a:t>1</a:t>
            </a:fld>
            <a:endParaRPr lang="ko-KR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FF4B24-D27B-4177-891C-8061B8059798}" type="datetimeFigureOut">
              <a:rPr lang="ko-KR" altLang="en-US" smtClean="0"/>
              <a:pPr/>
              <a:t>2010-09-13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8C2E88-0220-40AD-BAA5-6B0C3BCAB3F1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devpggw.kcp.co.kr:8100/app.do?ActionResult=app&amp;approval_key=argdfe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devpggw.kcp.co.kr:8080/app.do?ActionResult=app&amp;approval_key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순서도: 준비 3"/>
          <p:cNvSpPr/>
          <p:nvPr/>
        </p:nvSpPr>
        <p:spPr>
          <a:xfrm>
            <a:off x="467544" y="1916832"/>
            <a:ext cx="2088232" cy="576064"/>
          </a:xfrm>
          <a:prstGeom prst="flowChartPreparation">
            <a:avLst/>
          </a:prstGeom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000" dirty="0" smtClean="0"/>
              <a:t>업체 </a:t>
            </a:r>
            <a:r>
              <a:rPr lang="en-US" altLang="ko-KR" sz="1000" dirty="0" smtClean="0"/>
              <a:t>App </a:t>
            </a:r>
            <a:r>
              <a:rPr lang="ko-KR" altLang="en-US" sz="1000" dirty="0" smtClean="0"/>
              <a:t>시작</a:t>
            </a:r>
            <a:endParaRPr lang="en-US" altLang="ko-KR" sz="1000" dirty="0" smtClean="0"/>
          </a:p>
        </p:txBody>
      </p:sp>
      <p:sp>
        <p:nvSpPr>
          <p:cNvPr id="5" name="순서도: 처리 4"/>
          <p:cNvSpPr/>
          <p:nvPr/>
        </p:nvSpPr>
        <p:spPr>
          <a:xfrm>
            <a:off x="574616" y="2852936"/>
            <a:ext cx="1872208" cy="576064"/>
          </a:xfrm>
          <a:prstGeom prst="flowChartProcess">
            <a:avLst/>
          </a:prstGeom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000" dirty="0" smtClean="0"/>
              <a:t>업체 </a:t>
            </a:r>
            <a:r>
              <a:rPr lang="en-US" altLang="ko-KR" sz="1000" dirty="0" smtClean="0"/>
              <a:t>App</a:t>
            </a:r>
            <a:r>
              <a:rPr lang="ko-KR" altLang="en-US" sz="1000" dirty="0" smtClean="0"/>
              <a:t>에서 호출된 </a:t>
            </a:r>
            <a:endParaRPr lang="en-US" altLang="ko-KR" sz="1000" dirty="0" smtClean="0"/>
          </a:p>
          <a:p>
            <a:pPr algn="ctr"/>
            <a:r>
              <a:rPr lang="en-US" altLang="ko-KR" sz="1000" dirty="0" smtClean="0"/>
              <a:t>KCP</a:t>
            </a:r>
            <a:r>
              <a:rPr lang="ko-KR" altLang="en-US" sz="1000" dirty="0" smtClean="0"/>
              <a:t> 결제 페이지</a:t>
            </a:r>
            <a:endParaRPr lang="ko-KR" altLang="en-US" sz="1000" dirty="0"/>
          </a:p>
        </p:txBody>
      </p:sp>
      <p:sp>
        <p:nvSpPr>
          <p:cNvPr id="6" name="순서도: 처리 5"/>
          <p:cNvSpPr/>
          <p:nvPr/>
        </p:nvSpPr>
        <p:spPr>
          <a:xfrm>
            <a:off x="6012160" y="2420888"/>
            <a:ext cx="1872208" cy="576064"/>
          </a:xfrm>
          <a:prstGeom prst="flowChartProcess">
            <a:avLst/>
          </a:prstGeom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000" dirty="0" smtClean="0"/>
              <a:t>KCP </a:t>
            </a:r>
            <a:r>
              <a:rPr lang="ko-KR" altLang="en-US" sz="1000" dirty="0" smtClean="0"/>
              <a:t>결제 페이지</a:t>
            </a:r>
            <a:endParaRPr lang="ko-KR" altLang="en-US" sz="1000" dirty="0"/>
          </a:p>
        </p:txBody>
      </p:sp>
      <p:sp>
        <p:nvSpPr>
          <p:cNvPr id="7" name="순서도: 처리 6"/>
          <p:cNvSpPr/>
          <p:nvPr/>
        </p:nvSpPr>
        <p:spPr>
          <a:xfrm>
            <a:off x="574616" y="3789040"/>
            <a:ext cx="1872208" cy="576064"/>
          </a:xfrm>
          <a:prstGeom prst="flowChartProcess">
            <a:avLst/>
          </a:prstGeom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000" dirty="0" smtClean="0"/>
              <a:t>업체 </a:t>
            </a:r>
            <a:r>
              <a:rPr lang="en-US" altLang="ko-KR" sz="1000" dirty="0" smtClean="0"/>
              <a:t>App</a:t>
            </a:r>
            <a:r>
              <a:rPr lang="ko-KR" altLang="en-US" sz="1000" dirty="0" smtClean="0"/>
              <a:t>에서 호출된 </a:t>
            </a:r>
            <a:endParaRPr lang="en-US" altLang="ko-KR" sz="1000" dirty="0" smtClean="0"/>
          </a:p>
          <a:p>
            <a:pPr algn="ctr"/>
            <a:r>
              <a:rPr lang="en-US" altLang="ko-KR" sz="1000" dirty="0" smtClean="0"/>
              <a:t>KCP</a:t>
            </a:r>
            <a:r>
              <a:rPr lang="ko-KR" altLang="en-US" sz="1000" dirty="0" smtClean="0"/>
              <a:t> 결제 확인 페이지</a:t>
            </a:r>
            <a:endParaRPr lang="en-US" altLang="ko-KR" sz="1000" dirty="0" smtClean="0"/>
          </a:p>
        </p:txBody>
      </p:sp>
      <p:sp>
        <p:nvSpPr>
          <p:cNvPr id="8" name="순서도: 처리 7"/>
          <p:cNvSpPr/>
          <p:nvPr/>
        </p:nvSpPr>
        <p:spPr>
          <a:xfrm>
            <a:off x="6012160" y="3356992"/>
            <a:ext cx="1872208" cy="576064"/>
          </a:xfrm>
          <a:prstGeom prst="flowChartProcess">
            <a:avLst/>
          </a:prstGeom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000" dirty="0" smtClean="0"/>
              <a:t>KCP ISP </a:t>
            </a:r>
            <a:r>
              <a:rPr lang="ko-KR" altLang="en-US" sz="1000" dirty="0" smtClean="0"/>
              <a:t>결제 </a:t>
            </a:r>
            <a:r>
              <a:rPr lang="en-US" altLang="ko-KR" sz="1000" dirty="0" smtClean="0"/>
              <a:t>App</a:t>
            </a:r>
            <a:endParaRPr lang="en-US" altLang="ko-KR" sz="1000" dirty="0"/>
          </a:p>
        </p:txBody>
      </p:sp>
      <p:sp>
        <p:nvSpPr>
          <p:cNvPr id="10" name="순서도: 처리 9"/>
          <p:cNvSpPr/>
          <p:nvPr/>
        </p:nvSpPr>
        <p:spPr>
          <a:xfrm>
            <a:off x="6012160" y="5589240"/>
            <a:ext cx="1872208" cy="576064"/>
          </a:xfrm>
          <a:prstGeom prst="flowChartProcess">
            <a:avLst/>
          </a:prstGeom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000" dirty="0" smtClean="0"/>
              <a:t>KCP </a:t>
            </a:r>
            <a:r>
              <a:rPr lang="ko-KR" altLang="en-US" sz="1000" dirty="0" smtClean="0"/>
              <a:t>결제 엔진</a:t>
            </a:r>
            <a:endParaRPr lang="ko-KR" altLang="en-US" sz="1000" dirty="0"/>
          </a:p>
        </p:txBody>
      </p:sp>
      <p:sp>
        <p:nvSpPr>
          <p:cNvPr id="17" name="TextBox 16"/>
          <p:cNvSpPr txBox="1"/>
          <p:nvPr/>
        </p:nvSpPr>
        <p:spPr>
          <a:xfrm>
            <a:off x="323528" y="188640"/>
            <a:ext cx="5040560" cy="1077218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altLang="ko-KR" sz="800" dirty="0" smtClean="0"/>
              <a:t>KCP ISP </a:t>
            </a:r>
            <a:r>
              <a:rPr lang="ko-KR" altLang="en-US" sz="800" dirty="0" smtClean="0"/>
              <a:t>방식 샘플 입니다</a:t>
            </a:r>
            <a:r>
              <a:rPr lang="en-US" altLang="ko-KR" sz="800" dirty="0" smtClean="0"/>
              <a:t>. (</a:t>
            </a:r>
            <a:r>
              <a:rPr lang="ko-KR" altLang="en-US" sz="800" dirty="0" smtClean="0"/>
              <a:t>참조용</a:t>
            </a:r>
            <a:r>
              <a:rPr lang="en-US" altLang="ko-KR" sz="800" dirty="0" smtClean="0"/>
              <a:t>)</a:t>
            </a:r>
          </a:p>
          <a:p>
            <a:r>
              <a:rPr lang="ko-KR" altLang="en-US" sz="800" dirty="0" smtClean="0"/>
              <a:t>최초 </a:t>
            </a:r>
            <a:r>
              <a:rPr lang="en-US" altLang="ko-KR" sz="800" dirty="0" smtClean="0"/>
              <a:t>App </a:t>
            </a:r>
            <a:r>
              <a:rPr lang="ko-KR" altLang="en-US" sz="800" dirty="0" smtClean="0"/>
              <a:t>호출 주소   </a:t>
            </a:r>
            <a:r>
              <a:rPr lang="en-US" altLang="ko-KR" sz="800" dirty="0" smtClean="0"/>
              <a:t>: </a:t>
            </a:r>
            <a:r>
              <a:rPr lang="en-US" altLang="ko-KR" sz="800" dirty="0" err="1"/>
              <a:t>kcpmobile</a:t>
            </a:r>
            <a:r>
              <a:rPr lang="en-US" altLang="ko-KR" sz="800" dirty="0"/>
              <a:t>-pay</a:t>
            </a:r>
            <a:r>
              <a:rPr lang="en-US" altLang="ko-KR" sz="800" dirty="0" smtClean="0"/>
              <a:t>://</a:t>
            </a:r>
            <a:endParaRPr lang="en-US" altLang="ko-KR" sz="800" dirty="0"/>
          </a:p>
          <a:p>
            <a:r>
              <a:rPr lang="en-US" altLang="ko-KR" sz="800" dirty="0" smtClean="0"/>
              <a:t>ISP</a:t>
            </a:r>
            <a:r>
              <a:rPr lang="ko-KR" altLang="en-US" sz="800" dirty="0" smtClean="0"/>
              <a:t> </a:t>
            </a:r>
            <a:r>
              <a:rPr lang="ko-KR" altLang="en-US" sz="800" dirty="0" err="1" smtClean="0"/>
              <a:t>로</a:t>
            </a:r>
            <a:r>
              <a:rPr lang="ko-KR" altLang="en-US" sz="800" dirty="0" smtClean="0"/>
              <a:t> 업체가 </a:t>
            </a:r>
            <a:r>
              <a:rPr lang="ko-KR" altLang="en-US" sz="800" dirty="0" err="1" smtClean="0"/>
              <a:t>세팅한</a:t>
            </a:r>
            <a:r>
              <a:rPr lang="ko-KR" altLang="en-US" sz="800" dirty="0" smtClean="0"/>
              <a:t> </a:t>
            </a:r>
            <a:r>
              <a:rPr lang="en-US" altLang="ko-KR" sz="800" dirty="0" smtClean="0"/>
              <a:t>App </a:t>
            </a:r>
            <a:r>
              <a:rPr lang="ko-KR" altLang="en-US" sz="800" dirty="0" smtClean="0"/>
              <a:t>주소 </a:t>
            </a:r>
            <a:r>
              <a:rPr lang="en-US" altLang="ko-KR" sz="800" dirty="0" smtClean="0"/>
              <a:t>: </a:t>
            </a:r>
            <a:r>
              <a:rPr lang="en-US" altLang="ko-KR" sz="800" dirty="0" err="1"/>
              <a:t>kcpmobile</a:t>
            </a:r>
            <a:r>
              <a:rPr lang="en-US" altLang="ko-KR" sz="800" dirty="0"/>
              <a:t>-pay://</a:t>
            </a:r>
            <a:r>
              <a:rPr lang="en-US" altLang="ko-KR" sz="800" dirty="0" err="1" smtClean="0"/>
              <a:t>card_pay</a:t>
            </a:r>
            <a:endParaRPr lang="en-US" altLang="ko-KR" sz="800" dirty="0" smtClean="0"/>
          </a:p>
          <a:p>
            <a:r>
              <a:rPr lang="en-US" altLang="ko-KR" sz="800" dirty="0" smtClean="0"/>
              <a:t>ISP </a:t>
            </a:r>
            <a:r>
              <a:rPr lang="ko-KR" altLang="en-US" sz="800" dirty="0" err="1" smtClean="0"/>
              <a:t>결제후</a:t>
            </a:r>
            <a:r>
              <a:rPr lang="ko-KR" altLang="en-US" sz="800" dirty="0" smtClean="0"/>
              <a:t> 전달되는 주소 </a:t>
            </a:r>
            <a:r>
              <a:rPr lang="en-US" altLang="ko-KR" sz="800" dirty="0" smtClean="0"/>
              <a:t>: </a:t>
            </a:r>
            <a:r>
              <a:rPr lang="en-US" altLang="ko-KR" sz="800" dirty="0" err="1" smtClean="0"/>
              <a:t>kcpmobile</a:t>
            </a:r>
            <a:r>
              <a:rPr lang="en-US" altLang="ko-KR" sz="800" dirty="0" smtClean="0"/>
              <a:t>-pay://</a:t>
            </a:r>
            <a:r>
              <a:rPr lang="en-US" altLang="ko-KR" sz="800" dirty="0" err="1" smtClean="0"/>
              <a:t>card_pay?approval_key</a:t>
            </a:r>
            <a:r>
              <a:rPr lang="en-US" altLang="ko-KR" sz="800" dirty="0" smtClean="0"/>
              <a:t>=argdfe0000 (</a:t>
            </a:r>
            <a:r>
              <a:rPr lang="ko-KR" altLang="en-US" sz="800" dirty="0" smtClean="0"/>
              <a:t>뒤 </a:t>
            </a:r>
            <a:r>
              <a:rPr lang="en-US" altLang="ko-KR" sz="800" dirty="0" smtClean="0"/>
              <a:t>4</a:t>
            </a:r>
            <a:r>
              <a:rPr lang="ko-KR" altLang="en-US" sz="800" dirty="0" smtClean="0"/>
              <a:t>자리는 성공여부</a:t>
            </a:r>
            <a:r>
              <a:rPr lang="en-US" altLang="ko-KR" sz="800" dirty="0" smtClean="0"/>
              <a:t>)</a:t>
            </a:r>
          </a:p>
          <a:p>
            <a:r>
              <a:rPr lang="ko-KR" altLang="en-US" sz="800" dirty="0" smtClean="0"/>
              <a:t>업체 </a:t>
            </a:r>
            <a:r>
              <a:rPr lang="en-US" altLang="ko-KR" sz="800" dirty="0" smtClean="0"/>
              <a:t>app </a:t>
            </a:r>
            <a:r>
              <a:rPr lang="ko-KR" altLang="en-US" sz="800" dirty="0" smtClean="0"/>
              <a:t>이 다시 띄어진후 호출될 </a:t>
            </a:r>
            <a:r>
              <a:rPr lang="en-US" altLang="ko-KR" sz="800" dirty="0" smtClean="0"/>
              <a:t>URL : (</a:t>
            </a:r>
            <a:r>
              <a:rPr lang="ko-KR" altLang="en-US" sz="800" dirty="0" smtClean="0"/>
              <a:t>테스트 경로입니다</a:t>
            </a:r>
            <a:r>
              <a:rPr lang="en-US" altLang="ko-KR" sz="800" dirty="0" smtClean="0"/>
              <a:t>.)</a:t>
            </a:r>
          </a:p>
          <a:p>
            <a:r>
              <a:rPr lang="en-US" altLang="ko-KR" sz="800" dirty="0" smtClean="0">
                <a:hlinkClick r:id="rId3"/>
              </a:rPr>
              <a:t>https://devpggw.kcp.co.kr:8100/app.do?ActionResult=app&amp;approval_key=argdfe</a:t>
            </a:r>
            <a:r>
              <a:rPr lang="en-US" altLang="ko-KR" sz="800" dirty="0" smtClean="0"/>
              <a:t> (</a:t>
            </a:r>
            <a:r>
              <a:rPr lang="ko-KR" altLang="en-US" sz="800" dirty="0" smtClean="0"/>
              <a:t>성공여부 제외한 문자열</a:t>
            </a:r>
            <a:r>
              <a:rPr lang="en-US" altLang="ko-KR" sz="800" dirty="0" smtClean="0"/>
              <a:t>)</a:t>
            </a:r>
          </a:p>
          <a:p>
            <a:r>
              <a:rPr lang="en-US" altLang="ko-KR" sz="800" dirty="0" smtClean="0">
                <a:hlinkClick r:id="rId4"/>
              </a:rPr>
              <a:t>http://devpggw.kcp.co.kr:8080/app.do?ActionResult=app&amp;approval_key</a:t>
            </a:r>
            <a:r>
              <a:rPr lang="en-US" altLang="ko-KR" sz="800" dirty="0" smtClean="0"/>
              <a:t>=1m6mrmBgJ.mR.EOzp7cVEuSt6BXM8pPZCYtTYdZoCyeNOrER0Q3qxqJyzflTuwdk8 </a:t>
            </a:r>
            <a:r>
              <a:rPr lang="ko-KR" altLang="en-US" sz="800" dirty="0" smtClean="0"/>
              <a:t>성공여부 </a:t>
            </a:r>
            <a:r>
              <a:rPr lang="ko-KR" altLang="en-US" sz="800" dirty="0" smtClean="0"/>
              <a:t>제외한 문자열</a:t>
            </a:r>
            <a:r>
              <a:rPr lang="en-US" altLang="ko-KR" sz="800" dirty="0" smtClean="0"/>
              <a:t>)</a:t>
            </a:r>
          </a:p>
        </p:txBody>
      </p:sp>
      <p:sp>
        <p:nvSpPr>
          <p:cNvPr id="19" name="타원 18"/>
          <p:cNvSpPr/>
          <p:nvPr/>
        </p:nvSpPr>
        <p:spPr>
          <a:xfrm>
            <a:off x="5580112" y="1772816"/>
            <a:ext cx="2736304" cy="2736304"/>
          </a:xfrm>
          <a:prstGeom prst="ellipse">
            <a:avLst/>
          </a:prstGeom>
          <a:noFill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1" name="사각형 설명선 20"/>
          <p:cNvSpPr/>
          <p:nvPr/>
        </p:nvSpPr>
        <p:spPr>
          <a:xfrm>
            <a:off x="6372200" y="4581128"/>
            <a:ext cx="2376264" cy="216024"/>
          </a:xfrm>
          <a:prstGeom prst="wedgeRectCallout">
            <a:avLst>
              <a:gd name="adj1" fmla="val -19891"/>
              <a:gd name="adj2" fmla="val -124062"/>
            </a:avLst>
          </a:prstGeom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000" dirty="0" smtClean="0"/>
              <a:t>업체 </a:t>
            </a:r>
            <a:r>
              <a:rPr lang="en-US" altLang="ko-KR" sz="1000" dirty="0" smtClean="0"/>
              <a:t>App</a:t>
            </a:r>
            <a:r>
              <a:rPr lang="ko-KR" altLang="en-US" sz="1000" dirty="0" smtClean="0"/>
              <a:t>에서 </a:t>
            </a:r>
            <a:r>
              <a:rPr lang="ko-KR" altLang="en-US" sz="1000" dirty="0" smtClean="0">
                <a:solidFill>
                  <a:srgbClr val="FF0000"/>
                </a:solidFill>
              </a:rPr>
              <a:t>새창</a:t>
            </a:r>
            <a:r>
              <a:rPr lang="ko-KR" altLang="en-US" sz="1000" dirty="0" smtClean="0"/>
              <a:t>으로 </a:t>
            </a:r>
            <a:r>
              <a:rPr lang="ko-KR" altLang="en-US" sz="1000" dirty="0" err="1" smtClean="0"/>
              <a:t>웹페이지</a:t>
            </a:r>
            <a:r>
              <a:rPr lang="ko-KR" altLang="en-US" sz="1000" dirty="0" smtClean="0"/>
              <a:t> 호출</a:t>
            </a:r>
            <a:endParaRPr lang="ko-KR" altLang="en-US" sz="1000" dirty="0"/>
          </a:p>
        </p:txBody>
      </p:sp>
      <p:sp>
        <p:nvSpPr>
          <p:cNvPr id="22" name="순서도: 처리 21"/>
          <p:cNvSpPr/>
          <p:nvPr/>
        </p:nvSpPr>
        <p:spPr>
          <a:xfrm>
            <a:off x="569996" y="4725144"/>
            <a:ext cx="1872208" cy="576064"/>
          </a:xfrm>
          <a:prstGeom prst="flowChartProcess">
            <a:avLst/>
          </a:prstGeom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000" dirty="0" smtClean="0"/>
              <a:t>결제 완료 페이지</a:t>
            </a:r>
            <a:endParaRPr lang="ko-KR" altLang="en-US" sz="1000" dirty="0"/>
          </a:p>
        </p:txBody>
      </p:sp>
      <p:sp>
        <p:nvSpPr>
          <p:cNvPr id="23" name="순서도: 처리 22"/>
          <p:cNvSpPr/>
          <p:nvPr/>
        </p:nvSpPr>
        <p:spPr>
          <a:xfrm>
            <a:off x="5436096" y="1340768"/>
            <a:ext cx="3384376" cy="5184576"/>
          </a:xfrm>
          <a:prstGeom prst="flowChartProcess">
            <a:avLst/>
          </a:prstGeom>
          <a:noFill/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4" name="순서도: 처리 23"/>
          <p:cNvSpPr/>
          <p:nvPr/>
        </p:nvSpPr>
        <p:spPr>
          <a:xfrm>
            <a:off x="7164288" y="1340768"/>
            <a:ext cx="1656184" cy="288032"/>
          </a:xfrm>
          <a:prstGeom prst="flowChartProcess">
            <a:avLst/>
          </a:prstGeom>
          <a:ln>
            <a:solidFill>
              <a:schemeClr val="accent3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000" dirty="0" smtClean="0"/>
              <a:t>KCP </a:t>
            </a:r>
            <a:r>
              <a:rPr lang="ko-KR" altLang="en-US" sz="1000" dirty="0" smtClean="0"/>
              <a:t>서버</a:t>
            </a:r>
            <a:endParaRPr lang="ko-KR" altLang="en-US" sz="1000" dirty="0"/>
          </a:p>
        </p:txBody>
      </p:sp>
      <p:sp>
        <p:nvSpPr>
          <p:cNvPr id="25" name="순서도: 준비 24"/>
          <p:cNvSpPr/>
          <p:nvPr/>
        </p:nvSpPr>
        <p:spPr>
          <a:xfrm>
            <a:off x="467544" y="5661248"/>
            <a:ext cx="2088232" cy="576064"/>
          </a:xfrm>
          <a:prstGeom prst="flowChartPreparation">
            <a:avLst/>
          </a:prstGeom>
          <a:ln>
            <a:solidFill>
              <a:schemeClr val="tx2">
                <a:lumMod val="40000"/>
                <a:lumOff val="6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000" dirty="0" smtClean="0"/>
              <a:t>업체 </a:t>
            </a:r>
            <a:r>
              <a:rPr lang="en-US" altLang="ko-KR" sz="1000" dirty="0" smtClean="0"/>
              <a:t>App </a:t>
            </a:r>
            <a:r>
              <a:rPr lang="ko-KR" altLang="en-US" sz="1000" dirty="0" smtClean="0"/>
              <a:t>종료</a:t>
            </a:r>
            <a:endParaRPr lang="en-US" altLang="ko-KR" sz="1000" dirty="0" smtClean="0"/>
          </a:p>
        </p:txBody>
      </p:sp>
      <p:sp>
        <p:nvSpPr>
          <p:cNvPr id="26" name="순서도: 처리 25"/>
          <p:cNvSpPr/>
          <p:nvPr/>
        </p:nvSpPr>
        <p:spPr>
          <a:xfrm>
            <a:off x="323528" y="1340768"/>
            <a:ext cx="5040560" cy="5184576"/>
          </a:xfrm>
          <a:prstGeom prst="flowChartProcess">
            <a:avLst/>
          </a:prstGeom>
          <a:noFill/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7" name="순서도: 처리 26"/>
          <p:cNvSpPr/>
          <p:nvPr/>
        </p:nvSpPr>
        <p:spPr>
          <a:xfrm>
            <a:off x="2627784" y="1340768"/>
            <a:ext cx="1296144" cy="288032"/>
          </a:xfrm>
          <a:prstGeom prst="flowChartProcess">
            <a:avLst/>
          </a:prstGeom>
          <a:noFill/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1000" dirty="0" smtClean="0"/>
              <a:t>업체 서버</a:t>
            </a:r>
            <a:endParaRPr lang="ko-KR" altLang="en-US" sz="1000" dirty="0"/>
          </a:p>
        </p:txBody>
      </p:sp>
      <p:cxnSp>
        <p:nvCxnSpPr>
          <p:cNvPr id="29" name="직선 화살표 연결선 28"/>
          <p:cNvCxnSpPr>
            <a:stCxn id="4" idx="2"/>
            <a:endCxn id="5" idx="0"/>
          </p:cNvCxnSpPr>
          <p:nvPr/>
        </p:nvCxnSpPr>
        <p:spPr>
          <a:xfrm rot="5400000">
            <a:off x="1331170" y="2672446"/>
            <a:ext cx="360040" cy="9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직선 화살표 연결선 30"/>
          <p:cNvCxnSpPr>
            <a:stCxn id="5" idx="3"/>
            <a:endCxn id="6" idx="1"/>
          </p:cNvCxnSpPr>
          <p:nvPr/>
        </p:nvCxnSpPr>
        <p:spPr>
          <a:xfrm flipV="1">
            <a:off x="2446824" y="2708920"/>
            <a:ext cx="3565336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직선 화살표 연결선 32"/>
          <p:cNvCxnSpPr>
            <a:stCxn id="6" idx="2"/>
            <a:endCxn id="8" idx="0"/>
          </p:cNvCxnSpPr>
          <p:nvPr/>
        </p:nvCxnSpPr>
        <p:spPr>
          <a:xfrm rot="5400000">
            <a:off x="6768244" y="3176972"/>
            <a:ext cx="36004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직선 화살표 연결선 35"/>
          <p:cNvCxnSpPr>
            <a:stCxn id="8" idx="1"/>
            <a:endCxn id="7" idx="3"/>
          </p:cNvCxnSpPr>
          <p:nvPr/>
        </p:nvCxnSpPr>
        <p:spPr>
          <a:xfrm rot="10800000" flipV="1">
            <a:off x="2446824" y="3645024"/>
            <a:ext cx="3565336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직선 화살표 연결선 39"/>
          <p:cNvCxnSpPr>
            <a:stCxn id="7" idx="2"/>
            <a:endCxn id="10" idx="0"/>
          </p:cNvCxnSpPr>
          <p:nvPr/>
        </p:nvCxnSpPr>
        <p:spPr>
          <a:xfrm rot="16200000" flipH="1">
            <a:off x="3617424" y="2258400"/>
            <a:ext cx="1224136" cy="543754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직선 화살표 연결선 43"/>
          <p:cNvCxnSpPr>
            <a:stCxn id="10" idx="1"/>
            <a:endCxn id="22" idx="3"/>
          </p:cNvCxnSpPr>
          <p:nvPr/>
        </p:nvCxnSpPr>
        <p:spPr>
          <a:xfrm rot="10800000">
            <a:off x="2442204" y="5013176"/>
            <a:ext cx="3569956" cy="8640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직선 화살표 연결선 45"/>
          <p:cNvCxnSpPr>
            <a:stCxn id="22" idx="2"/>
            <a:endCxn id="25" idx="0"/>
          </p:cNvCxnSpPr>
          <p:nvPr/>
        </p:nvCxnSpPr>
        <p:spPr>
          <a:xfrm rot="16200000" flipH="1">
            <a:off x="1328860" y="5478448"/>
            <a:ext cx="360040" cy="556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모서리가 둥근 사각형 설명선 46"/>
          <p:cNvSpPr/>
          <p:nvPr/>
        </p:nvSpPr>
        <p:spPr>
          <a:xfrm>
            <a:off x="2699792" y="1700808"/>
            <a:ext cx="2304256" cy="812870"/>
          </a:xfrm>
          <a:prstGeom prst="wedgeRoundRectCallout">
            <a:avLst>
              <a:gd name="adj1" fmla="val -47002"/>
              <a:gd name="adj2" fmla="val 122677"/>
              <a:gd name="adj3" fmla="val 16667"/>
            </a:avLst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900" dirty="0" smtClean="0"/>
              <a:t>1. </a:t>
            </a:r>
            <a:r>
              <a:rPr lang="ko-KR" altLang="en-US" sz="900" dirty="0" smtClean="0"/>
              <a:t>업체 </a:t>
            </a:r>
            <a:r>
              <a:rPr lang="en-US" altLang="ko-KR" sz="900" dirty="0" smtClean="0"/>
              <a:t>App </a:t>
            </a:r>
            <a:r>
              <a:rPr lang="ko-KR" altLang="en-US" sz="900" dirty="0" smtClean="0"/>
              <a:t>에</a:t>
            </a:r>
            <a:r>
              <a:rPr lang="ko-KR" altLang="en-US" sz="900" dirty="0"/>
              <a:t>서 </a:t>
            </a:r>
            <a:r>
              <a:rPr lang="en-US" altLang="ko-KR" sz="900" dirty="0" smtClean="0"/>
              <a:t>KCP </a:t>
            </a:r>
            <a:r>
              <a:rPr lang="ko-KR" altLang="en-US" sz="900" dirty="0" smtClean="0"/>
              <a:t>결제 페이지를 여는 순간 업체 </a:t>
            </a:r>
            <a:r>
              <a:rPr lang="en-US" altLang="ko-KR" sz="900" dirty="0" smtClean="0"/>
              <a:t>App </a:t>
            </a:r>
            <a:r>
              <a:rPr lang="ko-KR" altLang="en-US" sz="900" dirty="0" smtClean="0"/>
              <a:t>페이지는 종료</a:t>
            </a:r>
            <a:endParaRPr lang="en-US" altLang="ko-KR" sz="900" dirty="0"/>
          </a:p>
          <a:p>
            <a:pPr algn="ctr"/>
            <a:r>
              <a:rPr lang="en-US" altLang="ko-KR" sz="900" dirty="0" smtClean="0"/>
              <a:t>2. </a:t>
            </a:r>
            <a:r>
              <a:rPr lang="en-US" altLang="ko-KR" sz="900" dirty="0" err="1" smtClean="0"/>
              <a:t>AppUrl</a:t>
            </a:r>
            <a:r>
              <a:rPr lang="ko-KR" altLang="en-US" sz="900" dirty="0" smtClean="0"/>
              <a:t>을 통해 </a:t>
            </a:r>
            <a:r>
              <a:rPr lang="en-US" altLang="ko-KR" sz="900" dirty="0" smtClean="0"/>
              <a:t>ISP </a:t>
            </a:r>
            <a:r>
              <a:rPr lang="ko-KR" altLang="en-US" sz="900" dirty="0" smtClean="0"/>
              <a:t>결제 후 호출될 </a:t>
            </a:r>
            <a:r>
              <a:rPr lang="en-US" altLang="ko-KR" sz="900" dirty="0" smtClean="0"/>
              <a:t>App </a:t>
            </a:r>
            <a:r>
              <a:rPr lang="ko-KR" altLang="en-US" sz="900" dirty="0" smtClean="0"/>
              <a:t>주소를 지정 </a:t>
            </a:r>
            <a:endParaRPr lang="en-US" altLang="ko-KR" sz="900" dirty="0"/>
          </a:p>
        </p:txBody>
      </p:sp>
      <p:sp>
        <p:nvSpPr>
          <p:cNvPr id="48" name="모서리가 둥근 사각형 설명선 47"/>
          <p:cNvSpPr/>
          <p:nvPr/>
        </p:nvSpPr>
        <p:spPr>
          <a:xfrm>
            <a:off x="2504550" y="3212976"/>
            <a:ext cx="1368152" cy="504056"/>
          </a:xfrm>
          <a:prstGeom prst="wedgeRoundRectCallout">
            <a:avLst>
              <a:gd name="adj1" fmla="val 28972"/>
              <a:gd name="adj2" fmla="val -89705"/>
              <a:gd name="adj3" fmla="val 16667"/>
            </a:avLst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ko-KR" altLang="en-US" sz="900" dirty="0" err="1" smtClean="0"/>
              <a:t>아이폰은</a:t>
            </a:r>
            <a:r>
              <a:rPr lang="ko-KR" altLang="en-US" sz="900" dirty="0" smtClean="0"/>
              <a:t> </a:t>
            </a:r>
            <a:r>
              <a:rPr lang="en-US" altLang="ko-KR" sz="900" dirty="0" smtClean="0"/>
              <a:t>App</a:t>
            </a:r>
            <a:r>
              <a:rPr lang="ko-KR" altLang="en-US" sz="900" dirty="0" smtClean="0"/>
              <a:t>에서 새창으로 웹을 호출시 기존 </a:t>
            </a:r>
            <a:r>
              <a:rPr lang="en-US" altLang="ko-KR" sz="900" dirty="0" smtClean="0"/>
              <a:t>App </a:t>
            </a:r>
            <a:r>
              <a:rPr lang="ko-KR" altLang="en-US" sz="900" dirty="0" smtClean="0"/>
              <a:t>은 종료</a:t>
            </a:r>
            <a:endParaRPr lang="ko-KR" altLang="en-US" sz="900" dirty="0"/>
          </a:p>
        </p:txBody>
      </p:sp>
      <p:sp>
        <p:nvSpPr>
          <p:cNvPr id="49" name="모서리가 둥근 사각형 설명선 48"/>
          <p:cNvSpPr/>
          <p:nvPr/>
        </p:nvSpPr>
        <p:spPr>
          <a:xfrm>
            <a:off x="3131840" y="4066681"/>
            <a:ext cx="2736304" cy="586455"/>
          </a:xfrm>
          <a:prstGeom prst="wedgeRoundRectCallout">
            <a:avLst>
              <a:gd name="adj1" fmla="val -43528"/>
              <a:gd name="adj2" fmla="val -62267"/>
              <a:gd name="adj3" fmla="val 16667"/>
            </a:avLst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900" dirty="0" smtClean="0"/>
              <a:t>ISP </a:t>
            </a:r>
            <a:r>
              <a:rPr lang="ko-KR" altLang="en-US" sz="900" dirty="0" smtClean="0"/>
              <a:t>종료 후 </a:t>
            </a:r>
            <a:r>
              <a:rPr lang="en-US" altLang="ko-KR" sz="900" dirty="0" err="1" smtClean="0"/>
              <a:t>AppUrl</a:t>
            </a:r>
            <a:r>
              <a:rPr lang="en-US" altLang="ko-KR" sz="900" dirty="0" smtClean="0"/>
              <a:t> </a:t>
            </a:r>
            <a:r>
              <a:rPr lang="ko-KR" altLang="en-US" sz="900" dirty="0" smtClean="0"/>
              <a:t>로 전달된 </a:t>
            </a:r>
            <a:r>
              <a:rPr lang="en-US" altLang="ko-KR" sz="900" dirty="0" smtClean="0"/>
              <a:t>App </a:t>
            </a:r>
            <a:r>
              <a:rPr lang="ko-KR" altLang="en-US" sz="900" dirty="0" smtClean="0"/>
              <a:t>을 호출 </a:t>
            </a:r>
            <a:endParaRPr lang="en-US" altLang="ko-KR" sz="900" dirty="0" smtClean="0"/>
          </a:p>
          <a:p>
            <a:pPr algn="ctr"/>
            <a:r>
              <a:rPr lang="ko-KR" altLang="en-US" sz="900" dirty="0" smtClean="0"/>
              <a:t>업체는 호출된 </a:t>
            </a:r>
            <a:r>
              <a:rPr lang="en-US" altLang="ko-KR" sz="900" dirty="0" smtClean="0"/>
              <a:t>App</a:t>
            </a:r>
            <a:r>
              <a:rPr lang="ko-KR" altLang="en-US" sz="900" dirty="0" smtClean="0"/>
              <a:t>에서 파라메터로 던진 </a:t>
            </a:r>
            <a:r>
              <a:rPr lang="ko-KR" altLang="en-US" sz="900" dirty="0" err="1" smtClean="0"/>
              <a:t>인자값을</a:t>
            </a:r>
            <a:r>
              <a:rPr lang="ko-KR" altLang="en-US" sz="900" dirty="0" smtClean="0"/>
              <a:t> 결제페이지로 전달</a:t>
            </a:r>
            <a:endParaRPr lang="en-US" altLang="ko-KR" sz="900" dirty="0" smtClean="0"/>
          </a:p>
        </p:txBody>
      </p:sp>
      <p:sp>
        <p:nvSpPr>
          <p:cNvPr id="50" name="모서리가 둥근 사각형 설명선 49"/>
          <p:cNvSpPr/>
          <p:nvPr/>
        </p:nvSpPr>
        <p:spPr>
          <a:xfrm>
            <a:off x="3275856" y="5733256"/>
            <a:ext cx="1152128" cy="432048"/>
          </a:xfrm>
          <a:prstGeom prst="wedgeRoundRectCallout">
            <a:avLst>
              <a:gd name="adj1" fmla="val 16921"/>
              <a:gd name="adj2" fmla="val -125093"/>
              <a:gd name="adj3" fmla="val 16667"/>
            </a:avLst>
          </a:prstGeom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900" dirty="0" smtClean="0"/>
              <a:t>Hub </a:t>
            </a:r>
            <a:r>
              <a:rPr lang="ko-KR" altLang="en-US" sz="900" dirty="0" smtClean="0"/>
              <a:t>모듈을 통해 </a:t>
            </a:r>
            <a:r>
              <a:rPr lang="en-US" altLang="ko-KR" sz="900" dirty="0" smtClean="0"/>
              <a:t>KCP </a:t>
            </a:r>
            <a:r>
              <a:rPr lang="ko-KR" altLang="en-US" sz="900" dirty="0" smtClean="0"/>
              <a:t>엔진과 결제 정보 통신</a:t>
            </a:r>
            <a:endParaRPr lang="ko-KR" altLang="en-US" sz="900" dirty="0"/>
          </a:p>
        </p:txBody>
      </p:sp>
      <p:sp>
        <p:nvSpPr>
          <p:cNvPr id="51" name="TextBox 50"/>
          <p:cNvSpPr txBox="1"/>
          <p:nvPr/>
        </p:nvSpPr>
        <p:spPr>
          <a:xfrm>
            <a:off x="5436097" y="188640"/>
            <a:ext cx="3394766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800" dirty="0" err="1" smtClean="0"/>
              <a:t>아이폰</a:t>
            </a:r>
            <a:r>
              <a:rPr lang="ko-KR" altLang="en-US" sz="800" dirty="0" smtClean="0"/>
              <a:t> 특성상 </a:t>
            </a:r>
            <a:r>
              <a:rPr lang="en-US" altLang="ko-KR" sz="800" dirty="0" smtClean="0"/>
              <a:t>App</a:t>
            </a:r>
            <a:r>
              <a:rPr lang="ko-KR" altLang="en-US" sz="800" dirty="0" smtClean="0"/>
              <a:t>에서</a:t>
            </a:r>
            <a:r>
              <a:rPr lang="en-US" altLang="ko-KR" sz="800" dirty="0" smtClean="0"/>
              <a:t> </a:t>
            </a:r>
            <a:r>
              <a:rPr lang="ko-KR" altLang="en-US" sz="800" dirty="0" smtClean="0"/>
              <a:t>다른 </a:t>
            </a:r>
            <a:r>
              <a:rPr lang="en-US" altLang="ko-KR" sz="800" dirty="0" smtClean="0"/>
              <a:t>App</a:t>
            </a:r>
            <a:r>
              <a:rPr lang="ko-KR" altLang="en-US" sz="800" dirty="0" smtClean="0"/>
              <a:t>을 호출 </a:t>
            </a:r>
            <a:r>
              <a:rPr lang="ko-KR" altLang="en-US" sz="800" dirty="0" smtClean="0"/>
              <a:t>시 기존 </a:t>
            </a:r>
            <a:r>
              <a:rPr lang="en-US" altLang="ko-KR" sz="800" dirty="0" smtClean="0"/>
              <a:t>App</a:t>
            </a:r>
            <a:r>
              <a:rPr lang="ko-KR" altLang="en-US" sz="800" dirty="0" smtClean="0"/>
              <a:t>은 종료가 됩니다</a:t>
            </a:r>
            <a:r>
              <a:rPr lang="en-US" altLang="ko-KR" sz="800" dirty="0" smtClean="0"/>
              <a:t>.</a:t>
            </a:r>
          </a:p>
          <a:p>
            <a:r>
              <a:rPr lang="ko-KR" altLang="en-US" sz="800" dirty="0" smtClean="0"/>
              <a:t>즉</a:t>
            </a:r>
            <a:r>
              <a:rPr lang="en-US" altLang="ko-KR" sz="800" dirty="0" smtClean="0"/>
              <a:t>. </a:t>
            </a:r>
            <a:r>
              <a:rPr lang="ko-KR" altLang="en-US" sz="800" dirty="0" smtClean="0"/>
              <a:t> </a:t>
            </a:r>
            <a:r>
              <a:rPr lang="en-US" altLang="ko-KR" sz="800" dirty="0" smtClean="0"/>
              <a:t>KCP ISP</a:t>
            </a:r>
            <a:r>
              <a:rPr lang="ko-KR" altLang="en-US" sz="800" dirty="0" smtClean="0"/>
              <a:t>를 호출 하기 위해서는 </a:t>
            </a:r>
            <a:r>
              <a:rPr lang="en-US" altLang="ko-KR" sz="800" dirty="0" smtClean="0"/>
              <a:t>ISP </a:t>
            </a:r>
            <a:r>
              <a:rPr lang="ko-KR" altLang="en-US" sz="800" dirty="0" smtClean="0"/>
              <a:t>호출 전에 </a:t>
            </a:r>
            <a:r>
              <a:rPr lang="ko-KR" altLang="en-US" sz="800" dirty="0" err="1" smtClean="0"/>
              <a:t>파라메터를</a:t>
            </a:r>
            <a:r>
              <a:rPr lang="ko-KR" altLang="en-US" sz="800" dirty="0" smtClean="0"/>
              <a:t> 따로 저장 해 놓으시고 </a:t>
            </a:r>
            <a:r>
              <a:rPr lang="en-US" altLang="ko-KR" sz="800" dirty="0" smtClean="0"/>
              <a:t>ISP </a:t>
            </a:r>
            <a:r>
              <a:rPr lang="ko-KR" altLang="en-US" sz="800" dirty="0" smtClean="0"/>
              <a:t>결제가 종료 후 </a:t>
            </a:r>
            <a:r>
              <a:rPr lang="en-US" altLang="ko-KR" sz="800" dirty="0" smtClean="0"/>
              <a:t>ISP</a:t>
            </a:r>
            <a:r>
              <a:rPr lang="ko-KR" altLang="en-US" sz="800" dirty="0" smtClean="0"/>
              <a:t>로 던진 </a:t>
            </a:r>
            <a:r>
              <a:rPr lang="en-US" altLang="ko-KR" sz="800" dirty="0" err="1" smtClean="0"/>
              <a:t>AppUrl</a:t>
            </a:r>
            <a:r>
              <a:rPr lang="ko-KR" altLang="en-US" sz="800" dirty="0" smtClean="0"/>
              <a:t>에다 필요 파라메터를 지정 하신 다음 다시 </a:t>
            </a:r>
            <a:r>
              <a:rPr lang="en-US" altLang="ko-KR" sz="800" dirty="0" smtClean="0"/>
              <a:t>App </a:t>
            </a:r>
            <a:r>
              <a:rPr lang="ko-KR" altLang="en-US" sz="800" dirty="0" smtClean="0"/>
              <a:t>호출 될 때 저장된 결제 페이지를 읽어 오시면 됩니다</a:t>
            </a:r>
            <a:r>
              <a:rPr lang="en-US" altLang="ko-KR" sz="800" dirty="0" smtClean="0"/>
              <a:t>.</a:t>
            </a:r>
          </a:p>
          <a:p>
            <a:r>
              <a:rPr lang="en-US" altLang="ko-KR" sz="800" dirty="0" err="1" smtClean="0"/>
              <a:t>AppUrl</a:t>
            </a:r>
            <a:r>
              <a:rPr lang="en-US" altLang="ko-KR" sz="800" dirty="0" smtClean="0"/>
              <a:t> </a:t>
            </a:r>
            <a:r>
              <a:rPr lang="ko-KR" altLang="en-US" sz="800" dirty="0" smtClean="0"/>
              <a:t>은 주문자페이지에서 정의 하시면 됩니다</a:t>
            </a:r>
            <a:r>
              <a:rPr lang="en-US" altLang="ko-KR" sz="800" dirty="0" smtClean="0"/>
              <a:t>.</a:t>
            </a:r>
          </a:p>
          <a:p>
            <a:r>
              <a:rPr lang="en-US" altLang="ko-KR" sz="800" dirty="0" smtClean="0"/>
              <a:t>&lt;input type=“hidden” name=“</a:t>
            </a:r>
            <a:r>
              <a:rPr lang="en-US" altLang="ko-KR" sz="800" dirty="0" err="1" smtClean="0"/>
              <a:t>AppUrl</a:t>
            </a:r>
            <a:r>
              <a:rPr lang="en-US" altLang="ko-KR" sz="800" dirty="0" smtClean="0"/>
              <a:t>” value=“”/&gt;</a:t>
            </a:r>
            <a:endParaRPr lang="ko-KR" altLang="en-US" sz="800" dirty="0"/>
          </a:p>
        </p:txBody>
      </p:sp>
      <p:sp>
        <p:nvSpPr>
          <p:cNvPr id="52" name="사각형 설명선 51"/>
          <p:cNvSpPr/>
          <p:nvPr/>
        </p:nvSpPr>
        <p:spPr>
          <a:xfrm>
            <a:off x="6382591" y="4941168"/>
            <a:ext cx="2376264" cy="216024"/>
          </a:xfrm>
          <a:prstGeom prst="wedgeRectCallout">
            <a:avLst>
              <a:gd name="adj1" fmla="val -20328"/>
              <a:gd name="adj2" fmla="val 260744"/>
            </a:avLst>
          </a:prstGeom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1000" dirty="0" smtClean="0"/>
              <a:t>Socket </a:t>
            </a:r>
            <a:r>
              <a:rPr lang="ko-KR" altLang="en-US" sz="1000" dirty="0" smtClean="0"/>
              <a:t>통신</a:t>
            </a:r>
            <a:endParaRPr lang="ko-KR" altLang="en-US" sz="1000" dirty="0"/>
          </a:p>
        </p:txBody>
      </p:sp>
      <p:cxnSp>
        <p:nvCxnSpPr>
          <p:cNvPr id="32" name="직선 화살표 연결선 31"/>
          <p:cNvCxnSpPr>
            <a:stCxn id="49" idx="0"/>
            <a:endCxn id="17" idx="2"/>
          </p:cNvCxnSpPr>
          <p:nvPr/>
        </p:nvCxnSpPr>
        <p:spPr>
          <a:xfrm rot="16200000" flipV="1">
            <a:off x="2271489" y="1838178"/>
            <a:ext cx="2800823" cy="165618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</TotalTime>
  <Words>252</Words>
  <Application>Microsoft Office PowerPoint</Application>
  <PresentationFormat>화면 슬라이드 쇼(4:3)</PresentationFormat>
  <Paragraphs>32</Paragraphs>
  <Slides>1</Slides>
  <Notes>1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mskim</dc:creator>
  <cp:lastModifiedBy>mskim</cp:lastModifiedBy>
  <cp:revision>16</cp:revision>
  <dcterms:created xsi:type="dcterms:W3CDTF">2010-07-30T01:10:11Z</dcterms:created>
  <dcterms:modified xsi:type="dcterms:W3CDTF">2010-09-13T04:32:01Z</dcterms:modified>
</cp:coreProperties>
</file>

<file path=docProps/thumbnail.jpeg>
</file>